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etrona"/>
      <p:regular r:id="rId17"/>
    </p:embeddedFont>
    <p:embeddedFont>
      <p:font typeface="Petrona"/>
      <p:regular r:id="rId18"/>
    </p:embeddedFont>
    <p:embeddedFont>
      <p:font typeface="Petrona"/>
      <p:regular r:id="rId19"/>
    </p:embeddedFont>
    <p:embeddedFont>
      <p:font typeface="Petrona"/>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3-2.png>
</file>

<file path=ppt/media/image-4-1.png>
</file>

<file path=ppt/media/image-4-2.png>
</file>

<file path=ppt/media/image-7-1.png>
</file>

<file path=ppt/media/image-8-1.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23f2001471@ds.study.iitm.ac.in"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2.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27488" y="1655088"/>
            <a:ext cx="4919424" cy="4919424"/>
          </a:xfrm>
          <a:prstGeom prst="rect">
            <a:avLst/>
          </a:prstGeom>
        </p:spPr>
      </p:pic>
      <p:sp>
        <p:nvSpPr>
          <p:cNvPr id="4" name="Text 0"/>
          <p:cNvSpPr/>
          <p:nvPr/>
        </p:nvSpPr>
        <p:spPr>
          <a:xfrm>
            <a:off x="793790" y="805101"/>
            <a:ext cx="7556421" cy="3081099"/>
          </a:xfrm>
          <a:prstGeom prst="rect">
            <a:avLst/>
          </a:prstGeom>
          <a:noFill/>
          <a:ln/>
        </p:spPr>
        <p:txBody>
          <a:bodyPr wrap="square" lIns="0" tIns="0" rIns="0" bIns="0" rtlCol="0" anchor="t"/>
          <a:lstStyle/>
          <a:p>
            <a:pPr indent="0" marL="0">
              <a:lnSpc>
                <a:spcPts val="8050"/>
              </a:lnSpc>
              <a:buNone/>
            </a:pPr>
            <a:r>
              <a:rPr lang="en-US" sz="6450" b="1" dirty="0">
                <a:solidFill>
                  <a:srgbClr val="000000"/>
                </a:solidFill>
                <a:latin typeface="Petrona" pitchFamily="34" charset="0"/>
                <a:ea typeface="Petrona" pitchFamily="34" charset="-122"/>
                <a:cs typeface="Petrona" pitchFamily="34" charset="-120"/>
              </a:rPr>
              <a:t>Business Data Management Capstone Project</a:t>
            </a:r>
            <a:endParaRPr lang="en-US" sz="6450" dirty="0"/>
          </a:p>
        </p:txBody>
      </p:sp>
      <p:sp>
        <p:nvSpPr>
          <p:cNvPr id="5" name="Text 1"/>
          <p:cNvSpPr/>
          <p:nvPr/>
        </p:nvSpPr>
        <p:spPr>
          <a:xfrm>
            <a:off x="793790" y="4226362"/>
            <a:ext cx="7556421" cy="725805"/>
          </a:xfrm>
          <a:prstGeom prst="rect">
            <a:avLst/>
          </a:prstGeom>
          <a:noFill/>
          <a:ln/>
        </p:spPr>
        <p:txBody>
          <a:bodyPr wrap="square" lIns="0" tIns="0" rIns="0" bIns="0" rtlCol="0" anchor="t"/>
          <a:lstStyle/>
          <a:p>
            <a:pPr indent="0" marL="0">
              <a:lnSpc>
                <a:spcPts val="2850"/>
              </a:lnSpc>
              <a:buNone/>
            </a:pPr>
            <a:r>
              <a:rPr lang="en-US" sz="1750" b="1" dirty="0">
                <a:solidFill>
                  <a:srgbClr val="007EBD"/>
                </a:solidFill>
                <a:latin typeface="Inter" pitchFamily="34" charset="0"/>
                <a:ea typeface="Inter" pitchFamily="34" charset="-122"/>
                <a:cs typeface="Inter" pitchFamily="34" charset="-120"/>
              </a:rPr>
              <a:t>Precision Enhancement of Customer Care Workflow in Pharmaceutical Setting &amp; Leveraging Data-Driven Strategies.</a:t>
            </a:r>
            <a:endParaRPr lang="en-US" sz="1750" dirty="0"/>
          </a:p>
        </p:txBody>
      </p:sp>
      <p:sp>
        <p:nvSpPr>
          <p:cNvPr id="6" name="Text 2"/>
          <p:cNvSpPr/>
          <p:nvPr/>
        </p:nvSpPr>
        <p:spPr>
          <a:xfrm>
            <a:off x="793790" y="5207318"/>
            <a:ext cx="7556421" cy="362903"/>
          </a:xfrm>
          <a:prstGeom prst="rect">
            <a:avLst/>
          </a:prstGeom>
          <a:noFill/>
          <a:ln/>
        </p:spPr>
        <p:txBody>
          <a:bodyPr wrap="none" lIns="0" tIns="0" rIns="0" bIns="0" rtlCol="0" anchor="t"/>
          <a:lstStyle/>
          <a:p>
            <a:pPr indent="0" marL="0">
              <a:lnSpc>
                <a:spcPts val="2850"/>
              </a:lnSpc>
              <a:buNone/>
            </a:pPr>
            <a:r>
              <a:rPr lang="en-US" sz="1750" b="1" dirty="0">
                <a:solidFill>
                  <a:srgbClr val="272525"/>
                </a:solidFill>
                <a:latin typeface="Inter" pitchFamily="34" charset="0"/>
                <a:ea typeface="Inter" pitchFamily="34" charset="-122"/>
                <a:cs typeface="Inter" pitchFamily="34" charset="-120"/>
              </a:rPr>
              <a:t>Name    : DHULIPALLA UMESH MANIKANTA</a:t>
            </a:r>
            <a:endParaRPr lang="en-US" sz="1750" dirty="0"/>
          </a:p>
        </p:txBody>
      </p:sp>
      <p:sp>
        <p:nvSpPr>
          <p:cNvPr id="7" name="Text 3"/>
          <p:cNvSpPr/>
          <p:nvPr/>
        </p:nvSpPr>
        <p:spPr>
          <a:xfrm>
            <a:off x="793790" y="5825371"/>
            <a:ext cx="7556421" cy="362903"/>
          </a:xfrm>
          <a:prstGeom prst="rect">
            <a:avLst/>
          </a:prstGeom>
          <a:noFill/>
          <a:ln/>
        </p:spPr>
        <p:txBody>
          <a:bodyPr wrap="none" lIns="0" tIns="0" rIns="0" bIns="0" rtlCol="0" anchor="t"/>
          <a:lstStyle/>
          <a:p>
            <a:pPr indent="0" marL="0">
              <a:lnSpc>
                <a:spcPts val="2850"/>
              </a:lnSpc>
              <a:buNone/>
            </a:pPr>
            <a:r>
              <a:rPr lang="en-US" sz="1750" b="1" dirty="0">
                <a:solidFill>
                  <a:srgbClr val="272525"/>
                </a:solidFill>
                <a:latin typeface="Inter" pitchFamily="34" charset="0"/>
                <a:ea typeface="Inter" pitchFamily="34" charset="-122"/>
                <a:cs typeface="Inter" pitchFamily="34" charset="-120"/>
              </a:rPr>
              <a:t>Roll. No : 23f2001471</a:t>
            </a:r>
            <a:endParaRPr lang="en-US" sz="1750" dirty="0"/>
          </a:p>
        </p:txBody>
      </p:sp>
      <p:sp>
        <p:nvSpPr>
          <p:cNvPr id="8" name="Text 4"/>
          <p:cNvSpPr/>
          <p:nvPr/>
        </p:nvSpPr>
        <p:spPr>
          <a:xfrm>
            <a:off x="793790" y="6443424"/>
            <a:ext cx="7556421" cy="362903"/>
          </a:xfrm>
          <a:prstGeom prst="rect">
            <a:avLst/>
          </a:prstGeom>
          <a:noFill/>
          <a:ln/>
        </p:spPr>
        <p:txBody>
          <a:bodyPr wrap="none" lIns="0" tIns="0" rIns="0" bIns="0" rtlCol="0" anchor="t"/>
          <a:lstStyle/>
          <a:p>
            <a:pPr indent="0" marL="0">
              <a:lnSpc>
                <a:spcPts val="2850"/>
              </a:lnSpc>
              <a:buNone/>
            </a:pPr>
            <a:r>
              <a:rPr lang="en-US" sz="1750" b="1" dirty="0">
                <a:solidFill>
                  <a:srgbClr val="272525"/>
                </a:solidFill>
                <a:latin typeface="Inter" pitchFamily="34" charset="0"/>
                <a:ea typeface="Inter" pitchFamily="34" charset="-122"/>
                <a:cs typeface="Inter" pitchFamily="34" charset="-120"/>
              </a:rPr>
              <a:t>Email     : </a:t>
            </a:r>
            <a:pPr indent="0" marL="0">
              <a:lnSpc>
                <a:spcPts val="2850"/>
              </a:lnSpc>
              <a:buNone/>
            </a:pPr>
            <a:r>
              <a:rPr lang="en-US" sz="1750" b="1" u="sng" dirty="0">
                <a:solidFill>
                  <a:srgbClr val="007EBD"/>
                </a:solidFill>
                <a:latin typeface="Inter" pitchFamily="34" charset="0"/>
                <a:ea typeface="Inter" pitchFamily="34" charset="-122"/>
                <a:cs typeface="Inter" pitchFamily="34" charset="-120"/>
                <a:hlinkClick r:id="rId3" invalidUrl="" action="" tgtFrame="" tooltip="" history="1" highlightClick="0" endSnd="0">
                  <a:extLst>
                    <a:ext uri="{A12FA001-AC4F-418D-AE19-62706E023703}">
                      <ahyp:hlinkClr xmlns:ahyp="http://schemas.microsoft.com/office/drawing/2018/hyperlinkcolor" val="tx"/>
                    </a:ext>
                  </a:extLst>
                </a:hlinkClick>
              </a:rPr>
              <a:t>23f2001471@ds.study.iitm.ac.in</a:t>
            </a:r>
            <a:endParaRPr lang="en-US" sz="1750" dirty="0"/>
          </a:p>
        </p:txBody>
      </p:sp>
      <p:sp>
        <p:nvSpPr>
          <p:cNvPr id="9" name="Text 5"/>
          <p:cNvSpPr/>
          <p:nvPr/>
        </p:nvSpPr>
        <p:spPr>
          <a:xfrm>
            <a:off x="793790" y="7061478"/>
            <a:ext cx="7556421"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028236"/>
            <a:ext cx="7512248" cy="744260"/>
          </a:xfrm>
          <a:prstGeom prst="rect">
            <a:avLst/>
          </a:prstGeom>
          <a:noFill/>
          <a:ln/>
        </p:spPr>
        <p:txBody>
          <a:bodyPr wrap="none" lIns="0" tIns="0" rIns="0" bIns="0" rtlCol="0" anchor="t"/>
          <a:lstStyle/>
          <a:p>
            <a:pPr indent="0" marL="0">
              <a:lnSpc>
                <a:spcPts val="5850"/>
              </a:lnSpc>
              <a:buNone/>
            </a:pPr>
            <a:r>
              <a:rPr lang="en-US" sz="4650" b="1" dirty="0">
                <a:solidFill>
                  <a:srgbClr val="000000"/>
                </a:solidFill>
                <a:latin typeface="Petrona" pitchFamily="34" charset="0"/>
                <a:ea typeface="Petrona" pitchFamily="34" charset="-122"/>
                <a:cs typeface="Petrona" pitchFamily="34" charset="-120"/>
              </a:rPr>
              <a:t>Appreciation and Gratitude</a:t>
            </a:r>
            <a:endParaRPr lang="en-US" sz="4650" dirty="0"/>
          </a:p>
        </p:txBody>
      </p:sp>
      <p:sp>
        <p:nvSpPr>
          <p:cNvPr id="4" name="Text 1"/>
          <p:cNvSpPr/>
          <p:nvPr/>
        </p:nvSpPr>
        <p:spPr>
          <a:xfrm>
            <a:off x="793790" y="4112657"/>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Thank you for exploring our Business Data Management Capstone Project. Your interest and support mean a lot to us. We are grateful for the opportunity to share our insights and experiences with you.</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962031"/>
            <a:ext cx="5954197" cy="744260"/>
          </a:xfrm>
          <a:prstGeom prst="rect">
            <a:avLst/>
          </a:prstGeom>
          <a:noFill/>
          <a:ln/>
        </p:spPr>
        <p:txBody>
          <a:bodyPr wrap="none" lIns="0" tIns="0" rIns="0" bIns="0" rtlCol="0" anchor="t"/>
          <a:lstStyle/>
          <a:p>
            <a:pPr indent="0" marL="0">
              <a:lnSpc>
                <a:spcPts val="5850"/>
              </a:lnSpc>
              <a:buNone/>
            </a:pPr>
            <a:r>
              <a:rPr lang="en-US" sz="4650" b="1" dirty="0">
                <a:solidFill>
                  <a:srgbClr val="000000"/>
                </a:solidFill>
                <a:latin typeface="Petrona" pitchFamily="34" charset="0"/>
                <a:ea typeface="Petrona" pitchFamily="34" charset="-122"/>
                <a:cs typeface="Petrona" pitchFamily="34" charset="-120"/>
              </a:rPr>
              <a:t>Contents</a:t>
            </a:r>
            <a:endParaRPr lang="en-US" sz="4650" dirty="0"/>
          </a:p>
        </p:txBody>
      </p:sp>
      <p:sp>
        <p:nvSpPr>
          <p:cNvPr id="4" name="Text 1"/>
          <p:cNvSpPr/>
          <p:nvPr/>
        </p:nvSpPr>
        <p:spPr>
          <a:xfrm>
            <a:off x="793790" y="3046452"/>
            <a:ext cx="3702010"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pitchFamily="34" charset="0"/>
                <a:ea typeface="Petrona" pitchFamily="34" charset="-122"/>
                <a:cs typeface="Petrona" pitchFamily="34" charset="-120"/>
              </a:rPr>
              <a:t>1.  Overview of the Business</a:t>
            </a:r>
            <a:endParaRPr lang="en-US" sz="2300" dirty="0"/>
          </a:p>
        </p:txBody>
      </p:sp>
      <p:sp>
        <p:nvSpPr>
          <p:cNvPr id="5" name="Text 2"/>
          <p:cNvSpPr/>
          <p:nvPr/>
        </p:nvSpPr>
        <p:spPr>
          <a:xfrm>
            <a:off x="793790" y="3758684"/>
            <a:ext cx="4389358"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pitchFamily="34" charset="0"/>
                <a:ea typeface="Petrona" pitchFamily="34" charset="-122"/>
                <a:cs typeface="Petrona" pitchFamily="34" charset="-120"/>
              </a:rPr>
              <a:t>2. Metadata of the collected data</a:t>
            </a:r>
            <a:endParaRPr lang="en-US" sz="2300" dirty="0"/>
          </a:p>
        </p:txBody>
      </p:sp>
      <p:sp>
        <p:nvSpPr>
          <p:cNvPr id="6" name="Text 3"/>
          <p:cNvSpPr/>
          <p:nvPr/>
        </p:nvSpPr>
        <p:spPr>
          <a:xfrm>
            <a:off x="793790" y="4470916"/>
            <a:ext cx="4871918"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pitchFamily="34" charset="0"/>
                <a:ea typeface="Petrona" pitchFamily="34" charset="-122"/>
                <a:cs typeface="Petrona" pitchFamily="34" charset="-120"/>
              </a:rPr>
              <a:t>3. Statistics and Analysis of the data</a:t>
            </a:r>
            <a:endParaRPr lang="en-US" sz="2300" dirty="0"/>
          </a:p>
        </p:txBody>
      </p:sp>
      <p:sp>
        <p:nvSpPr>
          <p:cNvPr id="7" name="Text 4"/>
          <p:cNvSpPr/>
          <p:nvPr/>
        </p:nvSpPr>
        <p:spPr>
          <a:xfrm>
            <a:off x="793790" y="5183148"/>
            <a:ext cx="5885378"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pitchFamily="34" charset="0"/>
                <a:ea typeface="Petrona" pitchFamily="34" charset="-122"/>
                <a:cs typeface="Petrona" pitchFamily="34" charset="-120"/>
              </a:rPr>
              <a:t>4. Findings Insights and Recommendations</a:t>
            </a:r>
            <a:endParaRPr lang="en-US" sz="2300" dirty="0"/>
          </a:p>
        </p:txBody>
      </p:sp>
      <p:sp>
        <p:nvSpPr>
          <p:cNvPr id="8" name="Text 5"/>
          <p:cNvSpPr/>
          <p:nvPr/>
        </p:nvSpPr>
        <p:spPr>
          <a:xfrm>
            <a:off x="793790" y="5895380"/>
            <a:ext cx="2977039" cy="372070"/>
          </a:xfrm>
          <a:prstGeom prst="rect">
            <a:avLst/>
          </a:prstGeom>
          <a:noFill/>
          <a:ln/>
        </p:spPr>
        <p:txBody>
          <a:bodyPr wrap="none" lIns="0" tIns="0" rIns="0" bIns="0" rtlCol="0" anchor="t"/>
          <a:lstStyle/>
          <a:p>
            <a:pPr indent="0" marL="0">
              <a:lnSpc>
                <a:spcPts val="2900"/>
              </a:lnSpc>
              <a:buNone/>
            </a:pPr>
            <a:endParaRPr lang="en-US" sz="23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340644"/>
            <a:ext cx="5954197" cy="744260"/>
          </a:xfrm>
          <a:prstGeom prst="rect">
            <a:avLst/>
          </a:prstGeom>
          <a:noFill/>
          <a:ln/>
        </p:spPr>
        <p:txBody>
          <a:bodyPr wrap="none" lIns="0" tIns="0" rIns="0" bIns="0" rtlCol="0" anchor="t"/>
          <a:lstStyle/>
          <a:p>
            <a:pPr indent="0" marL="0">
              <a:lnSpc>
                <a:spcPts val="5850"/>
              </a:lnSpc>
              <a:buNone/>
            </a:pPr>
            <a:r>
              <a:rPr lang="en-US" sz="4650" b="1" dirty="0">
                <a:solidFill>
                  <a:srgbClr val="000000"/>
                </a:solidFill>
                <a:latin typeface="Petrona" pitchFamily="34" charset="0"/>
                <a:ea typeface="Petrona" pitchFamily="34" charset="-122"/>
                <a:cs typeface="Petrona" pitchFamily="34" charset="-120"/>
              </a:rPr>
              <a:t>Overview of Business</a:t>
            </a:r>
            <a:endParaRPr lang="en-US" sz="4650" dirty="0"/>
          </a:p>
        </p:txBody>
      </p:sp>
      <p:pic>
        <p:nvPicPr>
          <p:cNvPr id="3" name="Image 0" descr="preencoded.png">    </p:cNvPr>
          <p:cNvPicPr>
            <a:picLocks noChangeAspect="1"/>
          </p:cNvPicPr>
          <p:nvPr/>
        </p:nvPicPr>
        <p:blipFill>
          <a:blip r:embed="rId1"/>
          <a:stretch>
            <a:fillRect/>
          </a:stretch>
        </p:blipFill>
        <p:spPr>
          <a:xfrm>
            <a:off x="793790" y="2425065"/>
            <a:ext cx="1134070" cy="2413397"/>
          </a:xfrm>
          <a:prstGeom prst="rect">
            <a:avLst/>
          </a:prstGeom>
        </p:spPr>
      </p:pic>
      <p:sp>
        <p:nvSpPr>
          <p:cNvPr id="4" name="Text 1"/>
          <p:cNvSpPr/>
          <p:nvPr/>
        </p:nvSpPr>
        <p:spPr>
          <a:xfrm>
            <a:off x="2268022" y="2651879"/>
            <a:ext cx="3304461"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pitchFamily="34" charset="0"/>
                <a:ea typeface="Petrona" pitchFamily="34" charset="-122"/>
                <a:cs typeface="Petrona" pitchFamily="34" charset="-120"/>
              </a:rPr>
              <a:t>Brief about the Business</a:t>
            </a:r>
            <a:endParaRPr lang="en-US" sz="2300" dirty="0"/>
          </a:p>
        </p:txBody>
      </p:sp>
      <p:sp>
        <p:nvSpPr>
          <p:cNvPr id="5" name="Text 2"/>
          <p:cNvSpPr/>
          <p:nvPr/>
        </p:nvSpPr>
        <p:spPr>
          <a:xfrm>
            <a:off x="2268022" y="3160038"/>
            <a:ext cx="11568589"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I elected to collect the data from LAXMI GENERIC PHARMACY, located in Guntur, Andhra Pradesh. The store was started by Mr. Balu in the year 2019 with initial investment of 10 Lakhs. Over time business started expanding its wings by opening new branches. Currently the business is running with 4 main branches and nearly 10 employees.</a:t>
            </a:r>
            <a:endParaRPr lang="en-US" sz="1750" dirty="0"/>
          </a:p>
        </p:txBody>
      </p:sp>
      <p:pic>
        <p:nvPicPr>
          <p:cNvPr id="6" name="Image 1" descr="preencoded.png">    </p:cNvPr>
          <p:cNvPicPr>
            <a:picLocks noChangeAspect="1"/>
          </p:cNvPicPr>
          <p:nvPr/>
        </p:nvPicPr>
        <p:blipFill>
          <a:blip r:embed="rId2"/>
          <a:stretch>
            <a:fillRect/>
          </a:stretch>
        </p:blipFill>
        <p:spPr>
          <a:xfrm>
            <a:off x="793790" y="4838462"/>
            <a:ext cx="1134070" cy="2050494"/>
          </a:xfrm>
          <a:prstGeom prst="rect">
            <a:avLst/>
          </a:prstGeom>
        </p:spPr>
      </p:pic>
      <p:sp>
        <p:nvSpPr>
          <p:cNvPr id="7" name="Text 3"/>
          <p:cNvSpPr/>
          <p:nvPr/>
        </p:nvSpPr>
        <p:spPr>
          <a:xfrm>
            <a:off x="2268022" y="5065276"/>
            <a:ext cx="6054923"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pitchFamily="34" charset="0"/>
                <a:ea typeface="Petrona" pitchFamily="34" charset="-122"/>
                <a:cs typeface="Petrona" pitchFamily="34" charset="-120"/>
              </a:rPr>
              <a:t>Overview of Problems Faced by the Business:</a:t>
            </a:r>
            <a:endParaRPr lang="en-US" sz="2300" dirty="0"/>
          </a:p>
        </p:txBody>
      </p:sp>
      <p:sp>
        <p:nvSpPr>
          <p:cNvPr id="8" name="Text 4"/>
          <p:cNvSpPr/>
          <p:nvPr/>
        </p:nvSpPr>
        <p:spPr>
          <a:xfrm>
            <a:off x="2268022" y="5573435"/>
            <a:ext cx="11568589"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Inventory mismanagement, losses from expired medicines, cash flow blockage, uneven branch performance, and a shift from B2C to B2B are key issues. The focus is on enhancing sales and expanding business reach.</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27488" y="1755577"/>
            <a:ext cx="4919305" cy="4718447"/>
          </a:xfrm>
          <a:prstGeom prst="rect">
            <a:avLst/>
          </a:prstGeom>
        </p:spPr>
      </p:pic>
      <p:sp>
        <p:nvSpPr>
          <p:cNvPr id="4" name="Text 0"/>
          <p:cNvSpPr/>
          <p:nvPr/>
        </p:nvSpPr>
        <p:spPr>
          <a:xfrm>
            <a:off x="793790" y="676275"/>
            <a:ext cx="7556421" cy="1488519"/>
          </a:xfrm>
          <a:prstGeom prst="rect">
            <a:avLst/>
          </a:prstGeom>
          <a:noFill/>
          <a:ln/>
        </p:spPr>
        <p:txBody>
          <a:bodyPr wrap="square" lIns="0" tIns="0" rIns="0" bIns="0" rtlCol="0" anchor="t"/>
          <a:lstStyle/>
          <a:p>
            <a:pPr indent="0" marL="0">
              <a:lnSpc>
                <a:spcPts val="5850"/>
              </a:lnSpc>
              <a:buNone/>
            </a:pPr>
            <a:r>
              <a:rPr lang="en-US" sz="4650" b="1" dirty="0">
                <a:solidFill>
                  <a:srgbClr val="000000"/>
                </a:solidFill>
                <a:latin typeface="Petrona" pitchFamily="34" charset="0"/>
                <a:ea typeface="Petrona" pitchFamily="34" charset="-122"/>
                <a:cs typeface="Petrona" pitchFamily="34" charset="-120"/>
              </a:rPr>
              <a:t>Metadata &amp; Analysis of collected data</a:t>
            </a:r>
            <a:endParaRPr lang="en-US" sz="4650" dirty="0"/>
          </a:p>
        </p:txBody>
      </p:sp>
      <p:sp>
        <p:nvSpPr>
          <p:cNvPr id="5" name="Shape 1"/>
          <p:cNvSpPr/>
          <p:nvPr/>
        </p:nvSpPr>
        <p:spPr>
          <a:xfrm>
            <a:off x="793790" y="2504956"/>
            <a:ext cx="3664863" cy="5048250"/>
          </a:xfrm>
          <a:prstGeom prst="roundRect">
            <a:avLst>
              <a:gd name="adj" fmla="val 2599"/>
            </a:avLst>
          </a:prstGeom>
          <a:solidFill>
            <a:srgbClr val="CCEEFF"/>
          </a:solidFill>
          <a:ln w="7620">
            <a:solidFill>
              <a:srgbClr val="B2D4E5"/>
            </a:solidFill>
            <a:prstDash val="solid"/>
          </a:ln>
        </p:spPr>
      </p:sp>
      <p:sp>
        <p:nvSpPr>
          <p:cNvPr id="6" name="Text 2"/>
          <p:cNvSpPr/>
          <p:nvPr/>
        </p:nvSpPr>
        <p:spPr>
          <a:xfrm>
            <a:off x="1028224" y="2739390"/>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pitchFamily="34" charset="0"/>
                <a:ea typeface="Petrona" pitchFamily="34" charset="-122"/>
                <a:cs typeface="Petrona" pitchFamily="34" charset="-120"/>
              </a:rPr>
              <a:t>Data Collection</a:t>
            </a:r>
            <a:endParaRPr lang="en-US" sz="2300" dirty="0"/>
          </a:p>
        </p:txBody>
      </p:sp>
      <p:sp>
        <p:nvSpPr>
          <p:cNvPr id="7" name="Text 3"/>
          <p:cNvSpPr/>
          <p:nvPr/>
        </p:nvSpPr>
        <p:spPr>
          <a:xfrm>
            <a:off x="1391126" y="3247549"/>
            <a:ext cx="2833092" cy="217741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The data provided by  the business is having sales, purchase and stock information of 9 months which is from June 2023 to Feb 2024.</a:t>
            </a:r>
            <a:endParaRPr lang="en-US" sz="1750" dirty="0"/>
          </a:p>
        </p:txBody>
      </p:sp>
      <p:sp>
        <p:nvSpPr>
          <p:cNvPr id="8" name="Text 4"/>
          <p:cNvSpPr/>
          <p:nvPr/>
        </p:nvSpPr>
        <p:spPr>
          <a:xfrm>
            <a:off x="1391126" y="5504259"/>
            <a:ext cx="2833092" cy="1814513"/>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The data is provided in excel sheets separately for sales, purchase and Stock maintenance of the month.</a:t>
            </a:r>
            <a:endParaRPr lang="en-US" sz="1750" dirty="0"/>
          </a:p>
        </p:txBody>
      </p:sp>
      <p:sp>
        <p:nvSpPr>
          <p:cNvPr id="9" name="Shape 5"/>
          <p:cNvSpPr/>
          <p:nvPr/>
        </p:nvSpPr>
        <p:spPr>
          <a:xfrm>
            <a:off x="4685467" y="2504956"/>
            <a:ext cx="3664863" cy="5048250"/>
          </a:xfrm>
          <a:prstGeom prst="roundRect">
            <a:avLst>
              <a:gd name="adj" fmla="val 2599"/>
            </a:avLst>
          </a:prstGeom>
          <a:solidFill>
            <a:srgbClr val="CCEEFF"/>
          </a:solidFill>
          <a:ln w="7620">
            <a:solidFill>
              <a:srgbClr val="B2D4E5"/>
            </a:solidFill>
            <a:prstDash val="solid"/>
          </a:ln>
        </p:spPr>
      </p:sp>
      <p:sp>
        <p:nvSpPr>
          <p:cNvPr id="10" name="Text 6"/>
          <p:cNvSpPr/>
          <p:nvPr/>
        </p:nvSpPr>
        <p:spPr>
          <a:xfrm>
            <a:off x="4919901" y="2739390"/>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pitchFamily="34" charset="0"/>
                <a:ea typeface="Petrona" pitchFamily="34" charset="-122"/>
                <a:cs typeface="Petrona" pitchFamily="34" charset="-120"/>
              </a:rPr>
              <a:t>Data Cleaning</a:t>
            </a:r>
            <a:endParaRPr lang="en-US" sz="2300" dirty="0"/>
          </a:p>
        </p:txBody>
      </p:sp>
      <p:sp>
        <p:nvSpPr>
          <p:cNvPr id="11" name="Text 7"/>
          <p:cNvSpPr/>
          <p:nvPr/>
        </p:nvSpPr>
        <p:spPr>
          <a:xfrm>
            <a:off x="4919901" y="3247549"/>
            <a:ext cx="3195995" cy="2903220"/>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The data obtained from the business is having some unwanted data which is not relevant for our analysis, such data is removed and formatting  of each data columns with its appropriate datatype for better analysis.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31996" y="894040"/>
            <a:ext cx="8477488" cy="686157"/>
          </a:xfrm>
          <a:prstGeom prst="rect">
            <a:avLst/>
          </a:prstGeom>
          <a:noFill/>
          <a:ln/>
        </p:spPr>
        <p:txBody>
          <a:bodyPr wrap="none" lIns="0" tIns="0" rIns="0" bIns="0" rtlCol="0" anchor="t"/>
          <a:lstStyle/>
          <a:p>
            <a:pPr indent="0" marL="0">
              <a:lnSpc>
                <a:spcPts val="5400"/>
              </a:lnSpc>
              <a:buNone/>
            </a:pPr>
            <a:r>
              <a:rPr lang="en-US" sz="4300" b="1" dirty="0">
                <a:solidFill>
                  <a:srgbClr val="000000"/>
                </a:solidFill>
                <a:latin typeface="Petrona" pitchFamily="34" charset="0"/>
                <a:ea typeface="Petrona" pitchFamily="34" charset="-122"/>
                <a:cs typeface="Petrona" pitchFamily="34" charset="-120"/>
              </a:rPr>
              <a:t> Statistics and analysis of the data</a:t>
            </a:r>
            <a:endParaRPr lang="en-US" sz="4300" dirty="0"/>
          </a:p>
        </p:txBody>
      </p:sp>
      <p:sp>
        <p:nvSpPr>
          <p:cNvPr id="3" name="Shape 1"/>
          <p:cNvSpPr/>
          <p:nvPr/>
        </p:nvSpPr>
        <p:spPr>
          <a:xfrm>
            <a:off x="1034177" y="1998464"/>
            <a:ext cx="22860" cy="5336977"/>
          </a:xfrm>
          <a:prstGeom prst="roundRect">
            <a:avLst>
              <a:gd name="adj" fmla="val 384259"/>
            </a:avLst>
          </a:prstGeom>
          <a:solidFill>
            <a:srgbClr val="B2D4E5"/>
          </a:solidFill>
          <a:ln/>
        </p:spPr>
      </p:sp>
      <p:sp>
        <p:nvSpPr>
          <p:cNvPr id="4" name="Shape 2"/>
          <p:cNvSpPr/>
          <p:nvPr/>
        </p:nvSpPr>
        <p:spPr>
          <a:xfrm>
            <a:off x="1258014" y="2457569"/>
            <a:ext cx="731996" cy="22860"/>
          </a:xfrm>
          <a:prstGeom prst="roundRect">
            <a:avLst>
              <a:gd name="adj" fmla="val 384259"/>
            </a:avLst>
          </a:prstGeom>
          <a:solidFill>
            <a:srgbClr val="B2D4E5"/>
          </a:solidFill>
          <a:ln/>
        </p:spPr>
      </p:sp>
      <p:sp>
        <p:nvSpPr>
          <p:cNvPr id="5" name="Shape 3"/>
          <p:cNvSpPr/>
          <p:nvPr/>
        </p:nvSpPr>
        <p:spPr>
          <a:xfrm>
            <a:off x="810339" y="2233732"/>
            <a:ext cx="470535" cy="470535"/>
          </a:xfrm>
          <a:prstGeom prst="roundRect">
            <a:avLst>
              <a:gd name="adj" fmla="val 18668"/>
            </a:avLst>
          </a:prstGeom>
          <a:solidFill>
            <a:srgbClr val="CCEEFF"/>
          </a:solidFill>
          <a:ln w="7620">
            <a:solidFill>
              <a:srgbClr val="B2D4E5"/>
            </a:solidFill>
            <a:prstDash val="solid"/>
          </a:ln>
        </p:spPr>
      </p:sp>
      <p:sp>
        <p:nvSpPr>
          <p:cNvPr id="6" name="Text 4"/>
          <p:cNvSpPr/>
          <p:nvPr/>
        </p:nvSpPr>
        <p:spPr>
          <a:xfrm>
            <a:off x="975122" y="2304217"/>
            <a:ext cx="140970" cy="329446"/>
          </a:xfrm>
          <a:prstGeom prst="rect">
            <a:avLst/>
          </a:prstGeom>
          <a:noFill/>
          <a:ln/>
        </p:spPr>
        <p:txBody>
          <a:bodyPr wrap="none" lIns="0" tIns="0" rIns="0" bIns="0" rtlCol="0" anchor="t"/>
          <a:lstStyle/>
          <a:p>
            <a:pPr algn="ctr" indent="0" marL="0">
              <a:lnSpc>
                <a:spcPts val="2550"/>
              </a:lnSpc>
              <a:buNone/>
            </a:pPr>
            <a:r>
              <a:rPr lang="en-US" sz="2550" b="1" dirty="0">
                <a:solidFill>
                  <a:srgbClr val="272525"/>
                </a:solidFill>
                <a:latin typeface="Petrona" pitchFamily="34" charset="0"/>
                <a:ea typeface="Petrona" pitchFamily="34" charset="-122"/>
                <a:cs typeface="Petrona" pitchFamily="34" charset="-120"/>
              </a:rPr>
              <a:t>1</a:t>
            </a:r>
            <a:endParaRPr lang="en-US" sz="2550" dirty="0"/>
          </a:p>
        </p:txBody>
      </p:sp>
      <p:sp>
        <p:nvSpPr>
          <p:cNvPr id="7" name="Text 5"/>
          <p:cNvSpPr/>
          <p:nvPr/>
        </p:nvSpPr>
        <p:spPr>
          <a:xfrm>
            <a:off x="2195870" y="2207538"/>
            <a:ext cx="2744986" cy="343138"/>
          </a:xfrm>
          <a:prstGeom prst="rect">
            <a:avLst/>
          </a:prstGeom>
          <a:noFill/>
          <a:ln/>
        </p:spPr>
        <p:txBody>
          <a:bodyPr wrap="none" lIns="0" tIns="0" rIns="0" bIns="0" rtlCol="0" anchor="t"/>
          <a:lstStyle/>
          <a:p>
            <a:pPr algn="l" indent="0" marL="0">
              <a:lnSpc>
                <a:spcPts val="2700"/>
              </a:lnSpc>
              <a:buNone/>
            </a:pPr>
            <a:r>
              <a:rPr lang="en-US" sz="2150" b="1" dirty="0">
                <a:solidFill>
                  <a:srgbClr val="272525"/>
                </a:solidFill>
                <a:latin typeface="Petrona" pitchFamily="34" charset="0"/>
                <a:ea typeface="Petrona" pitchFamily="34" charset="-122"/>
                <a:cs typeface="Petrona" pitchFamily="34" charset="-120"/>
              </a:rPr>
              <a:t>Profit  Generated </a:t>
            </a:r>
            <a:endParaRPr lang="en-US" sz="2150" dirty="0"/>
          </a:p>
        </p:txBody>
      </p:sp>
      <p:sp>
        <p:nvSpPr>
          <p:cNvPr id="8" name="Text 6"/>
          <p:cNvSpPr/>
          <p:nvPr/>
        </p:nvSpPr>
        <p:spPr>
          <a:xfrm>
            <a:off x="2195870" y="2676049"/>
            <a:ext cx="11702534" cy="669369"/>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Inter" pitchFamily="34" charset="0"/>
                <a:ea typeface="Inter" pitchFamily="34" charset="-122"/>
                <a:cs typeface="Inter" pitchFamily="34" charset="-120"/>
              </a:rPr>
              <a:t>The amount of profit generated in 9 months through sales is ₹95239.12 and the the loss due to expired medicines is ₹8197.2 , the overall profit is ₹87,041.92</a:t>
            </a:r>
            <a:endParaRPr lang="en-US" sz="1600" dirty="0"/>
          </a:p>
        </p:txBody>
      </p:sp>
      <p:sp>
        <p:nvSpPr>
          <p:cNvPr id="9" name="Text 7"/>
          <p:cNvSpPr/>
          <p:nvPr/>
        </p:nvSpPr>
        <p:spPr>
          <a:xfrm>
            <a:off x="2195870" y="3470791"/>
            <a:ext cx="11702534" cy="334685"/>
          </a:xfrm>
          <a:prstGeom prst="rect">
            <a:avLst/>
          </a:prstGeom>
          <a:noFill/>
          <a:ln/>
        </p:spPr>
        <p:txBody>
          <a:bodyPr wrap="none" lIns="0" tIns="0" rIns="0" bIns="0" rtlCol="0" anchor="t"/>
          <a:lstStyle/>
          <a:p>
            <a:pPr algn="l" indent="0" marL="0">
              <a:lnSpc>
                <a:spcPts val="2600"/>
              </a:lnSpc>
              <a:buNone/>
            </a:pPr>
            <a:r>
              <a:rPr lang="en-US" sz="1600" dirty="0">
                <a:solidFill>
                  <a:srgbClr val="272525"/>
                </a:solidFill>
                <a:latin typeface="Inter" pitchFamily="34" charset="0"/>
                <a:ea typeface="Inter" pitchFamily="34" charset="-122"/>
                <a:cs typeface="Inter" pitchFamily="34" charset="-120"/>
              </a:rPr>
              <a:t>Assuming the same sale trend we can state that the business is having  a profit of 1.3 - 1.4 Lakhs per annum.</a:t>
            </a:r>
            <a:endParaRPr lang="en-US" sz="1600" dirty="0"/>
          </a:p>
        </p:txBody>
      </p:sp>
      <p:sp>
        <p:nvSpPr>
          <p:cNvPr id="10" name="Shape 8"/>
          <p:cNvSpPr/>
          <p:nvPr/>
        </p:nvSpPr>
        <p:spPr>
          <a:xfrm>
            <a:off x="1258014" y="4682728"/>
            <a:ext cx="731996" cy="22860"/>
          </a:xfrm>
          <a:prstGeom prst="roundRect">
            <a:avLst>
              <a:gd name="adj" fmla="val 384259"/>
            </a:avLst>
          </a:prstGeom>
          <a:solidFill>
            <a:srgbClr val="B2D4E5"/>
          </a:solidFill>
          <a:ln/>
        </p:spPr>
      </p:sp>
      <p:sp>
        <p:nvSpPr>
          <p:cNvPr id="11" name="Shape 9"/>
          <p:cNvSpPr/>
          <p:nvPr/>
        </p:nvSpPr>
        <p:spPr>
          <a:xfrm>
            <a:off x="810339" y="4458891"/>
            <a:ext cx="470535" cy="470535"/>
          </a:xfrm>
          <a:prstGeom prst="roundRect">
            <a:avLst>
              <a:gd name="adj" fmla="val 18668"/>
            </a:avLst>
          </a:prstGeom>
          <a:solidFill>
            <a:srgbClr val="CCEEFF"/>
          </a:solidFill>
          <a:ln w="7620">
            <a:solidFill>
              <a:srgbClr val="B2D4E5"/>
            </a:solidFill>
            <a:prstDash val="solid"/>
          </a:ln>
        </p:spPr>
      </p:sp>
      <p:sp>
        <p:nvSpPr>
          <p:cNvPr id="12" name="Text 10"/>
          <p:cNvSpPr/>
          <p:nvPr/>
        </p:nvSpPr>
        <p:spPr>
          <a:xfrm>
            <a:off x="952143" y="4529376"/>
            <a:ext cx="186809" cy="329446"/>
          </a:xfrm>
          <a:prstGeom prst="rect">
            <a:avLst/>
          </a:prstGeom>
          <a:noFill/>
          <a:ln/>
        </p:spPr>
        <p:txBody>
          <a:bodyPr wrap="none" lIns="0" tIns="0" rIns="0" bIns="0" rtlCol="0" anchor="t"/>
          <a:lstStyle/>
          <a:p>
            <a:pPr algn="ctr" indent="0" marL="0">
              <a:lnSpc>
                <a:spcPts val="2550"/>
              </a:lnSpc>
              <a:buNone/>
            </a:pPr>
            <a:r>
              <a:rPr lang="en-US" sz="2550" b="1" dirty="0">
                <a:solidFill>
                  <a:srgbClr val="272525"/>
                </a:solidFill>
                <a:latin typeface="Petrona" pitchFamily="34" charset="0"/>
                <a:ea typeface="Petrona" pitchFamily="34" charset="-122"/>
                <a:cs typeface="Petrona" pitchFamily="34" charset="-120"/>
              </a:rPr>
              <a:t>2</a:t>
            </a:r>
            <a:endParaRPr lang="en-US" sz="2550" dirty="0"/>
          </a:p>
        </p:txBody>
      </p:sp>
      <p:sp>
        <p:nvSpPr>
          <p:cNvPr id="13" name="Text 11"/>
          <p:cNvSpPr/>
          <p:nvPr/>
        </p:nvSpPr>
        <p:spPr>
          <a:xfrm>
            <a:off x="2195870" y="4432697"/>
            <a:ext cx="2744986" cy="343138"/>
          </a:xfrm>
          <a:prstGeom prst="rect">
            <a:avLst/>
          </a:prstGeom>
          <a:noFill/>
          <a:ln/>
        </p:spPr>
        <p:txBody>
          <a:bodyPr wrap="none" lIns="0" tIns="0" rIns="0" bIns="0" rtlCol="0" anchor="t"/>
          <a:lstStyle/>
          <a:p>
            <a:pPr algn="l" indent="0" marL="0">
              <a:lnSpc>
                <a:spcPts val="2700"/>
              </a:lnSpc>
              <a:buNone/>
            </a:pPr>
            <a:r>
              <a:rPr lang="en-US" sz="2150" b="1" dirty="0">
                <a:solidFill>
                  <a:srgbClr val="272525"/>
                </a:solidFill>
                <a:latin typeface="Petrona" pitchFamily="34" charset="0"/>
                <a:ea typeface="Petrona" pitchFamily="34" charset="-122"/>
                <a:cs typeface="Petrona" pitchFamily="34" charset="-120"/>
              </a:rPr>
              <a:t>Revenue</a:t>
            </a:r>
            <a:endParaRPr lang="en-US" sz="2150" dirty="0"/>
          </a:p>
        </p:txBody>
      </p:sp>
      <p:sp>
        <p:nvSpPr>
          <p:cNvPr id="14" name="Text 12"/>
          <p:cNvSpPr/>
          <p:nvPr/>
        </p:nvSpPr>
        <p:spPr>
          <a:xfrm>
            <a:off x="2195870" y="4901208"/>
            <a:ext cx="11702534" cy="334685"/>
          </a:xfrm>
          <a:prstGeom prst="rect">
            <a:avLst/>
          </a:prstGeom>
          <a:noFill/>
          <a:ln/>
        </p:spPr>
        <p:txBody>
          <a:bodyPr wrap="none" lIns="0" tIns="0" rIns="0" bIns="0" rtlCol="0" anchor="t"/>
          <a:lstStyle/>
          <a:p>
            <a:pPr algn="l" indent="0" marL="0">
              <a:lnSpc>
                <a:spcPts val="2600"/>
              </a:lnSpc>
              <a:buNone/>
            </a:pPr>
            <a:r>
              <a:rPr lang="en-US" sz="1600" dirty="0">
                <a:solidFill>
                  <a:srgbClr val="272525"/>
                </a:solidFill>
                <a:latin typeface="Inter" pitchFamily="34" charset="0"/>
                <a:ea typeface="Inter" pitchFamily="34" charset="-122"/>
                <a:cs typeface="Inter" pitchFamily="34" charset="-120"/>
              </a:rPr>
              <a:t>Revenue generated by the business with in the period of 9 months is ₹49,87,750.94</a:t>
            </a:r>
            <a:endParaRPr lang="en-US" sz="1600" dirty="0"/>
          </a:p>
        </p:txBody>
      </p:sp>
      <p:sp>
        <p:nvSpPr>
          <p:cNvPr id="15" name="Text 13"/>
          <p:cNvSpPr/>
          <p:nvPr/>
        </p:nvSpPr>
        <p:spPr>
          <a:xfrm>
            <a:off x="2195870" y="5361265"/>
            <a:ext cx="11702534" cy="334685"/>
          </a:xfrm>
          <a:prstGeom prst="rect">
            <a:avLst/>
          </a:prstGeom>
          <a:noFill/>
          <a:ln/>
        </p:spPr>
        <p:txBody>
          <a:bodyPr wrap="none" lIns="0" tIns="0" rIns="0" bIns="0" rtlCol="0" anchor="t"/>
          <a:lstStyle/>
          <a:p>
            <a:pPr algn="l" indent="0" marL="0">
              <a:lnSpc>
                <a:spcPts val="2600"/>
              </a:lnSpc>
              <a:buNone/>
            </a:pPr>
            <a:r>
              <a:rPr lang="en-US" sz="1600" dirty="0">
                <a:solidFill>
                  <a:srgbClr val="272525"/>
                </a:solidFill>
                <a:latin typeface="Inter" pitchFamily="34" charset="0"/>
                <a:ea typeface="Inter" pitchFamily="34" charset="-122"/>
                <a:cs typeface="Inter" pitchFamily="34" charset="-120"/>
              </a:rPr>
              <a:t>Assuming the same sale trend we can state that the business is having a revenue of 66-67 Lakhs per annum.</a:t>
            </a:r>
            <a:endParaRPr lang="en-US" sz="1600" dirty="0"/>
          </a:p>
        </p:txBody>
      </p:sp>
      <p:sp>
        <p:nvSpPr>
          <p:cNvPr id="16" name="Shape 14"/>
          <p:cNvSpPr/>
          <p:nvPr/>
        </p:nvSpPr>
        <p:spPr>
          <a:xfrm>
            <a:off x="1258014" y="6573203"/>
            <a:ext cx="731996" cy="22860"/>
          </a:xfrm>
          <a:prstGeom prst="roundRect">
            <a:avLst>
              <a:gd name="adj" fmla="val 384259"/>
            </a:avLst>
          </a:prstGeom>
          <a:solidFill>
            <a:srgbClr val="B2D4E5"/>
          </a:solidFill>
          <a:ln/>
        </p:spPr>
      </p:sp>
      <p:sp>
        <p:nvSpPr>
          <p:cNvPr id="17" name="Shape 15"/>
          <p:cNvSpPr/>
          <p:nvPr/>
        </p:nvSpPr>
        <p:spPr>
          <a:xfrm>
            <a:off x="810339" y="6349365"/>
            <a:ext cx="470535" cy="470535"/>
          </a:xfrm>
          <a:prstGeom prst="roundRect">
            <a:avLst>
              <a:gd name="adj" fmla="val 18668"/>
            </a:avLst>
          </a:prstGeom>
          <a:solidFill>
            <a:srgbClr val="CCEEFF"/>
          </a:solidFill>
          <a:ln w="7620">
            <a:solidFill>
              <a:srgbClr val="B2D4E5"/>
            </a:solidFill>
            <a:prstDash val="solid"/>
          </a:ln>
        </p:spPr>
      </p:sp>
      <p:sp>
        <p:nvSpPr>
          <p:cNvPr id="18" name="Text 16"/>
          <p:cNvSpPr/>
          <p:nvPr/>
        </p:nvSpPr>
        <p:spPr>
          <a:xfrm>
            <a:off x="952381" y="6419850"/>
            <a:ext cx="186452" cy="329446"/>
          </a:xfrm>
          <a:prstGeom prst="rect">
            <a:avLst/>
          </a:prstGeom>
          <a:noFill/>
          <a:ln/>
        </p:spPr>
        <p:txBody>
          <a:bodyPr wrap="none" lIns="0" tIns="0" rIns="0" bIns="0" rtlCol="0" anchor="t"/>
          <a:lstStyle/>
          <a:p>
            <a:pPr algn="ctr" indent="0" marL="0">
              <a:lnSpc>
                <a:spcPts val="2550"/>
              </a:lnSpc>
              <a:buNone/>
            </a:pPr>
            <a:r>
              <a:rPr lang="en-US" sz="2550" b="1" dirty="0">
                <a:solidFill>
                  <a:srgbClr val="272525"/>
                </a:solidFill>
                <a:latin typeface="Petrona" pitchFamily="34" charset="0"/>
                <a:ea typeface="Petrona" pitchFamily="34" charset="-122"/>
                <a:cs typeface="Petrona" pitchFamily="34" charset="-120"/>
              </a:rPr>
              <a:t>3</a:t>
            </a:r>
            <a:endParaRPr lang="en-US" sz="2550" dirty="0"/>
          </a:p>
        </p:txBody>
      </p:sp>
      <p:sp>
        <p:nvSpPr>
          <p:cNvPr id="19" name="Text 17"/>
          <p:cNvSpPr/>
          <p:nvPr/>
        </p:nvSpPr>
        <p:spPr>
          <a:xfrm>
            <a:off x="2195870" y="6323171"/>
            <a:ext cx="2744986" cy="343138"/>
          </a:xfrm>
          <a:prstGeom prst="rect">
            <a:avLst/>
          </a:prstGeom>
          <a:noFill/>
          <a:ln/>
        </p:spPr>
        <p:txBody>
          <a:bodyPr wrap="none" lIns="0" tIns="0" rIns="0" bIns="0" rtlCol="0" anchor="t"/>
          <a:lstStyle/>
          <a:p>
            <a:pPr algn="l" indent="0" marL="0">
              <a:lnSpc>
                <a:spcPts val="2700"/>
              </a:lnSpc>
              <a:buNone/>
            </a:pPr>
            <a:r>
              <a:rPr lang="en-US" sz="2150" b="1" dirty="0">
                <a:solidFill>
                  <a:srgbClr val="272525"/>
                </a:solidFill>
                <a:latin typeface="Petrona" pitchFamily="34" charset="0"/>
                <a:ea typeface="Petrona" pitchFamily="34" charset="-122"/>
                <a:cs typeface="Petrona" pitchFamily="34" charset="-120"/>
              </a:rPr>
              <a:t>Branch analysis</a:t>
            </a:r>
            <a:endParaRPr lang="en-US" sz="2150" dirty="0"/>
          </a:p>
        </p:txBody>
      </p:sp>
      <p:sp>
        <p:nvSpPr>
          <p:cNvPr id="20" name="Text 18"/>
          <p:cNvSpPr/>
          <p:nvPr/>
        </p:nvSpPr>
        <p:spPr>
          <a:xfrm>
            <a:off x="2195870" y="6791682"/>
            <a:ext cx="11702534" cy="334685"/>
          </a:xfrm>
          <a:prstGeom prst="rect">
            <a:avLst/>
          </a:prstGeom>
          <a:noFill/>
          <a:ln/>
        </p:spPr>
        <p:txBody>
          <a:bodyPr wrap="none" lIns="0" tIns="0" rIns="0" bIns="0" rtlCol="0" anchor="t"/>
          <a:lstStyle/>
          <a:p>
            <a:pPr algn="l" indent="0" marL="0">
              <a:lnSpc>
                <a:spcPts val="2600"/>
              </a:lnSpc>
              <a:buNone/>
            </a:pPr>
            <a:r>
              <a:rPr lang="en-US" sz="1600" dirty="0">
                <a:solidFill>
                  <a:srgbClr val="272525"/>
                </a:solidFill>
                <a:latin typeface="Inter" pitchFamily="34" charset="0"/>
                <a:ea typeface="Inter" pitchFamily="34" charset="-122"/>
                <a:cs typeface="Inter" pitchFamily="34" charset="-120"/>
              </a:rPr>
              <a:t>Out of 4 Branches Laxmi Generic Pharmacy-  B1 is performing well, the remaining 3 branches are performing equally. </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513290"/>
            <a:ext cx="5954197" cy="744260"/>
          </a:xfrm>
          <a:prstGeom prst="rect">
            <a:avLst/>
          </a:prstGeom>
          <a:noFill/>
          <a:ln/>
        </p:spPr>
        <p:txBody>
          <a:bodyPr wrap="none" lIns="0" tIns="0" rIns="0" bIns="0" rtlCol="0" anchor="t"/>
          <a:lstStyle/>
          <a:p>
            <a:pPr indent="0" marL="0">
              <a:lnSpc>
                <a:spcPts val="5850"/>
              </a:lnSpc>
              <a:buNone/>
            </a:pPr>
            <a:r>
              <a:rPr lang="en-US" sz="4650" b="1" dirty="0">
                <a:solidFill>
                  <a:srgbClr val="000000"/>
                </a:solidFill>
                <a:latin typeface="Petrona" pitchFamily="34" charset="0"/>
                <a:ea typeface="Petrona" pitchFamily="34" charset="-122"/>
                <a:cs typeface="Petrona" pitchFamily="34" charset="-120"/>
              </a:rPr>
              <a:t>Tools Used </a:t>
            </a:r>
            <a:endParaRPr lang="en-US" sz="4650" dirty="0"/>
          </a:p>
        </p:txBody>
      </p:sp>
      <p:sp>
        <p:nvSpPr>
          <p:cNvPr id="3" name="Text 1"/>
          <p:cNvSpPr/>
          <p:nvPr/>
        </p:nvSpPr>
        <p:spPr>
          <a:xfrm>
            <a:off x="793790" y="3824526"/>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pitchFamily="34" charset="0"/>
                <a:ea typeface="Petrona" pitchFamily="34" charset="-122"/>
                <a:cs typeface="Petrona" pitchFamily="34" charset="-120"/>
              </a:rPr>
              <a:t>Excel</a:t>
            </a:r>
            <a:endParaRPr lang="en-US" sz="2300" dirty="0"/>
          </a:p>
        </p:txBody>
      </p:sp>
      <p:sp>
        <p:nvSpPr>
          <p:cNvPr id="4" name="Text 2"/>
          <p:cNvSpPr/>
          <p:nvPr/>
        </p:nvSpPr>
        <p:spPr>
          <a:xfrm>
            <a:off x="793790" y="4423410"/>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For basic operations like removing unwanted data, formatting columns, Pivot tables, basic visualizations.</a:t>
            </a:r>
            <a:endParaRPr lang="en-US" sz="1750" dirty="0"/>
          </a:p>
        </p:txBody>
      </p:sp>
      <p:sp>
        <p:nvSpPr>
          <p:cNvPr id="5" name="Text 3"/>
          <p:cNvSpPr/>
          <p:nvPr/>
        </p:nvSpPr>
        <p:spPr>
          <a:xfrm>
            <a:off x="5332928" y="3824526"/>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pitchFamily="34" charset="0"/>
                <a:ea typeface="Petrona" pitchFamily="34" charset="-122"/>
                <a:cs typeface="Petrona" pitchFamily="34" charset="-120"/>
              </a:rPr>
              <a:t>Python</a:t>
            </a:r>
            <a:endParaRPr lang="en-US" sz="2300" dirty="0"/>
          </a:p>
        </p:txBody>
      </p:sp>
      <p:sp>
        <p:nvSpPr>
          <p:cNvPr id="6" name="Text 4"/>
          <p:cNvSpPr/>
          <p:nvPr/>
        </p:nvSpPr>
        <p:spPr>
          <a:xfrm>
            <a:off x="5332928" y="4423410"/>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For Advanced visualizations and construction of heatmaps for identifying correlations. </a:t>
            </a:r>
            <a:endParaRPr lang="en-US" sz="1750" dirty="0"/>
          </a:p>
        </p:txBody>
      </p:sp>
      <p:sp>
        <p:nvSpPr>
          <p:cNvPr id="7" name="Text 5"/>
          <p:cNvSpPr/>
          <p:nvPr/>
        </p:nvSpPr>
        <p:spPr>
          <a:xfrm>
            <a:off x="9872067" y="3824526"/>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pitchFamily="34" charset="0"/>
                <a:ea typeface="Petrona" pitchFamily="34" charset="-122"/>
                <a:cs typeface="Petrona" pitchFamily="34" charset="-120"/>
              </a:rPr>
              <a:t>Tableau</a:t>
            </a:r>
            <a:endParaRPr lang="en-US" sz="2300" dirty="0"/>
          </a:p>
        </p:txBody>
      </p:sp>
      <p:sp>
        <p:nvSpPr>
          <p:cNvPr id="8" name="Text 6"/>
          <p:cNvSpPr/>
          <p:nvPr/>
        </p:nvSpPr>
        <p:spPr>
          <a:xfrm>
            <a:off x="9872067" y="4423410"/>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For creating advanced visualizations and for  constructing dashboards of sales and purchase data.</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501378"/>
            <a:ext cx="7334250" cy="744260"/>
          </a:xfrm>
          <a:prstGeom prst="rect">
            <a:avLst/>
          </a:prstGeom>
          <a:noFill/>
          <a:ln/>
        </p:spPr>
        <p:txBody>
          <a:bodyPr wrap="none" lIns="0" tIns="0" rIns="0" bIns="0" rtlCol="0" anchor="t"/>
          <a:lstStyle/>
          <a:p>
            <a:pPr indent="0" marL="0">
              <a:lnSpc>
                <a:spcPts val="5850"/>
              </a:lnSpc>
              <a:buNone/>
            </a:pPr>
            <a:r>
              <a:rPr lang="en-US" sz="4650" b="1" dirty="0">
                <a:solidFill>
                  <a:srgbClr val="000000"/>
                </a:solidFill>
                <a:latin typeface="Petrona" pitchFamily="34" charset="0"/>
                <a:ea typeface="Petrona" pitchFamily="34" charset="-122"/>
                <a:cs typeface="Petrona" pitchFamily="34" charset="-120"/>
              </a:rPr>
              <a:t>Data Insights and Findings</a:t>
            </a:r>
            <a:endParaRPr lang="en-US" sz="4650" dirty="0"/>
          </a:p>
        </p:txBody>
      </p:sp>
      <p:sp>
        <p:nvSpPr>
          <p:cNvPr id="3" name="Text 1"/>
          <p:cNvSpPr/>
          <p:nvPr/>
        </p:nvSpPr>
        <p:spPr>
          <a:xfrm>
            <a:off x="1156692" y="2665095"/>
            <a:ext cx="4930021" cy="1814513"/>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From the chart we can infer the August is the month where the business experienced maximum in the given 9 months. And November is the month where the business had low profits.</a:t>
            </a:r>
            <a:endParaRPr lang="en-US" sz="1750" dirty="0"/>
          </a:p>
        </p:txBody>
      </p:sp>
      <p:sp>
        <p:nvSpPr>
          <p:cNvPr id="4" name="Text 2"/>
          <p:cNvSpPr/>
          <p:nvPr/>
        </p:nvSpPr>
        <p:spPr>
          <a:xfrm>
            <a:off x="1156692" y="4558903"/>
            <a:ext cx="4930021" cy="1088708"/>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Low revenue is generated in the months  June -2023  and Feb 2024.Except these 2 remaining are having similar revenue.</a:t>
            </a:r>
            <a:endParaRPr lang="en-US" sz="1750" dirty="0"/>
          </a:p>
        </p:txBody>
      </p:sp>
      <p:sp>
        <p:nvSpPr>
          <p:cNvPr id="5" name="Text 3"/>
          <p:cNvSpPr/>
          <p:nvPr/>
        </p:nvSpPr>
        <p:spPr>
          <a:xfrm>
            <a:off x="793790" y="5851684"/>
            <a:ext cx="5292923" cy="362903"/>
          </a:xfrm>
          <a:prstGeom prst="rect">
            <a:avLst/>
          </a:prstGeom>
          <a:noFill/>
          <a:ln/>
        </p:spPr>
        <p:txBody>
          <a:bodyPr wrap="none" lIns="0" tIns="0" rIns="0" bIns="0" rtlCol="0" anchor="t"/>
          <a:lstStyle/>
          <a:p>
            <a:pPr indent="0" marL="0">
              <a:lnSpc>
                <a:spcPts val="2850"/>
              </a:lnSpc>
              <a:buNone/>
            </a:pPr>
            <a:endParaRPr lang="en-US" sz="1750" dirty="0"/>
          </a:p>
        </p:txBody>
      </p:sp>
      <p:pic>
        <p:nvPicPr>
          <p:cNvPr id="6" name="Image 0" descr="preencoded.png">    </p:cNvPr>
          <p:cNvPicPr>
            <a:picLocks noChangeAspect="1"/>
          </p:cNvPicPr>
          <p:nvPr/>
        </p:nvPicPr>
        <p:blipFill>
          <a:blip r:embed="rId1"/>
          <a:stretch>
            <a:fillRect/>
          </a:stretch>
        </p:blipFill>
        <p:spPr>
          <a:xfrm>
            <a:off x="6647736" y="2840950"/>
            <a:ext cx="5902762" cy="363200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79383" y="612338"/>
            <a:ext cx="5845969" cy="730687"/>
          </a:xfrm>
          <a:prstGeom prst="rect">
            <a:avLst/>
          </a:prstGeom>
          <a:noFill/>
          <a:ln/>
        </p:spPr>
        <p:txBody>
          <a:bodyPr wrap="none" lIns="0" tIns="0" rIns="0" bIns="0" rtlCol="0" anchor="t"/>
          <a:lstStyle/>
          <a:p>
            <a:pPr indent="0" marL="0">
              <a:lnSpc>
                <a:spcPts val="5750"/>
              </a:lnSpc>
              <a:buNone/>
            </a:pPr>
            <a:r>
              <a:rPr lang="en-US" sz="4600" b="1" dirty="0">
                <a:solidFill>
                  <a:srgbClr val="000000"/>
                </a:solidFill>
                <a:latin typeface="Petrona" pitchFamily="34" charset="0"/>
                <a:ea typeface="Petrona" pitchFamily="34" charset="-122"/>
                <a:cs typeface="Petrona" pitchFamily="34" charset="-120"/>
              </a:rPr>
              <a:t>Contd..</a:t>
            </a:r>
            <a:endParaRPr lang="en-US" sz="4600" dirty="0"/>
          </a:p>
        </p:txBody>
      </p:sp>
      <p:sp>
        <p:nvSpPr>
          <p:cNvPr id="3" name="Text 1"/>
          <p:cNvSpPr/>
          <p:nvPr/>
        </p:nvSpPr>
        <p:spPr>
          <a:xfrm>
            <a:off x="1135618" y="1754862"/>
            <a:ext cx="4954905" cy="1424940"/>
          </a:xfrm>
          <a:prstGeom prst="rect">
            <a:avLst/>
          </a:prstGeom>
          <a:noFill/>
          <a:ln/>
        </p:spPr>
        <p:txBody>
          <a:bodyPr wrap="square" lIns="0" tIns="0" rIns="0" bIns="0" rtlCol="0" anchor="t"/>
          <a:lstStyle/>
          <a:p>
            <a:pPr algn="l" marL="342900" indent="-342900">
              <a:lnSpc>
                <a:spcPts val="2800"/>
              </a:lnSpc>
              <a:buSzPct val="100000"/>
              <a:buChar char="•"/>
            </a:pPr>
            <a:r>
              <a:rPr lang="en-US" sz="1750" dirty="0">
                <a:solidFill>
                  <a:srgbClr val="272525"/>
                </a:solidFill>
                <a:latin typeface="Inter" pitchFamily="34" charset="0"/>
                <a:ea typeface="Inter" pitchFamily="34" charset="-122"/>
                <a:cs typeface="Inter" pitchFamily="34" charset="-120"/>
              </a:rPr>
              <a:t>B1 is contributing the highest share of the profit, revenue and sales. The remaining 3 branches are contributing almost the same share of the profit, revenue and Sales. </a:t>
            </a:r>
            <a:endParaRPr lang="en-US" sz="1750" dirty="0"/>
          </a:p>
        </p:txBody>
      </p:sp>
      <p:sp>
        <p:nvSpPr>
          <p:cNvPr id="4" name="Text 2"/>
          <p:cNvSpPr/>
          <p:nvPr/>
        </p:nvSpPr>
        <p:spPr>
          <a:xfrm>
            <a:off x="1135618" y="3257669"/>
            <a:ext cx="4954905" cy="1424940"/>
          </a:xfrm>
          <a:prstGeom prst="rect">
            <a:avLst/>
          </a:prstGeom>
          <a:noFill/>
          <a:ln/>
        </p:spPr>
        <p:txBody>
          <a:bodyPr wrap="square" lIns="0" tIns="0" rIns="0" bIns="0" rtlCol="0" anchor="t"/>
          <a:lstStyle/>
          <a:p>
            <a:pPr algn="l" marL="342900" indent="-342900">
              <a:lnSpc>
                <a:spcPts val="2800"/>
              </a:lnSpc>
              <a:buSzPct val="100000"/>
              <a:buChar char="•"/>
            </a:pPr>
            <a:r>
              <a:rPr lang="en-US" sz="1750" dirty="0">
                <a:solidFill>
                  <a:srgbClr val="272525"/>
                </a:solidFill>
                <a:latin typeface="Inter" pitchFamily="34" charset="0"/>
                <a:ea typeface="Inter" pitchFamily="34" charset="-122"/>
                <a:cs typeface="Inter" pitchFamily="34" charset="-120"/>
              </a:rPr>
              <a:t>Though there is only 11% difference between branch B1 and remaining branches in terms of profit but there is huge difference which is 35% in terms of revenue and Sales.</a:t>
            </a:r>
            <a:endParaRPr lang="en-US" sz="1750" dirty="0"/>
          </a:p>
        </p:txBody>
      </p:sp>
      <p:sp>
        <p:nvSpPr>
          <p:cNvPr id="5" name="Text 3"/>
          <p:cNvSpPr/>
          <p:nvPr/>
        </p:nvSpPr>
        <p:spPr>
          <a:xfrm>
            <a:off x="1135618" y="4760476"/>
            <a:ext cx="4954905" cy="1424940"/>
          </a:xfrm>
          <a:prstGeom prst="rect">
            <a:avLst/>
          </a:prstGeom>
          <a:noFill/>
          <a:ln/>
        </p:spPr>
        <p:txBody>
          <a:bodyPr wrap="square" lIns="0" tIns="0" rIns="0" bIns="0" rtlCol="0" anchor="t"/>
          <a:lstStyle/>
          <a:p>
            <a:pPr algn="l" marL="342900" indent="-342900">
              <a:lnSpc>
                <a:spcPts val="2800"/>
              </a:lnSpc>
              <a:buSzPct val="100000"/>
              <a:buChar char="•"/>
            </a:pPr>
            <a:r>
              <a:rPr lang="en-US" sz="1750" dirty="0">
                <a:solidFill>
                  <a:srgbClr val="272525"/>
                </a:solidFill>
                <a:latin typeface="Inter" pitchFamily="34" charset="0"/>
                <a:ea typeface="Inter" pitchFamily="34" charset="-122"/>
                <a:cs typeface="Inter" pitchFamily="34" charset="-120"/>
              </a:rPr>
              <a:t>Maintaining the performance of B1, and concentrating on improvement of sales  in remaining 3 branches will help in increasing profits. </a:t>
            </a:r>
            <a:endParaRPr lang="en-US" sz="1750" dirty="0"/>
          </a:p>
        </p:txBody>
      </p:sp>
      <p:sp>
        <p:nvSpPr>
          <p:cNvPr id="6" name="Text 4"/>
          <p:cNvSpPr/>
          <p:nvPr/>
        </p:nvSpPr>
        <p:spPr>
          <a:xfrm>
            <a:off x="779383" y="6385798"/>
            <a:ext cx="5311140" cy="356235"/>
          </a:xfrm>
          <a:prstGeom prst="rect">
            <a:avLst/>
          </a:prstGeom>
          <a:noFill/>
          <a:ln/>
        </p:spPr>
        <p:txBody>
          <a:bodyPr wrap="none" lIns="0" tIns="0" rIns="0" bIns="0" rtlCol="0" anchor="t"/>
          <a:lstStyle/>
          <a:p>
            <a:pPr indent="0" marL="0">
              <a:lnSpc>
                <a:spcPts val="2800"/>
              </a:lnSpc>
              <a:buNone/>
            </a:pPr>
            <a:endParaRPr lang="en-US" sz="1750" dirty="0"/>
          </a:p>
        </p:txBody>
      </p:sp>
      <p:pic>
        <p:nvPicPr>
          <p:cNvPr id="7" name="Image 0" descr="preencoded.png">    </p:cNvPr>
          <p:cNvPicPr>
            <a:picLocks noChangeAspect="1"/>
          </p:cNvPicPr>
          <p:nvPr/>
        </p:nvPicPr>
        <p:blipFill>
          <a:blip r:embed="rId1"/>
          <a:stretch>
            <a:fillRect/>
          </a:stretch>
        </p:blipFill>
        <p:spPr>
          <a:xfrm>
            <a:off x="6641306" y="1927503"/>
            <a:ext cx="6372463" cy="4885492"/>
          </a:xfrm>
          <a:prstGeom prst="rect">
            <a:avLst/>
          </a:prstGeom>
        </p:spPr>
      </p:pic>
      <p:sp>
        <p:nvSpPr>
          <p:cNvPr id="8" name="Text 5"/>
          <p:cNvSpPr/>
          <p:nvPr/>
        </p:nvSpPr>
        <p:spPr>
          <a:xfrm>
            <a:off x="6641306" y="7063502"/>
            <a:ext cx="7217212" cy="356235"/>
          </a:xfrm>
          <a:prstGeom prst="rect">
            <a:avLst/>
          </a:prstGeom>
          <a:noFill/>
          <a:ln/>
        </p:spPr>
        <p:txBody>
          <a:bodyPr wrap="none" lIns="0" tIns="0" rIns="0" bIns="0" rtlCol="0" anchor="t"/>
          <a:lstStyle/>
          <a:p>
            <a:pPr indent="0" marL="0">
              <a:lnSpc>
                <a:spcPts val="2800"/>
              </a:lnSpc>
              <a:buNone/>
            </a:pP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pic>
        <p:nvPicPr>
          <p:cNvPr id="3" name="Image 1" descr="preencoded.png">    </p:cNvPr>
          <p:cNvPicPr>
            <a:picLocks noChangeAspect="1"/>
          </p:cNvPicPr>
          <p:nvPr/>
        </p:nvPicPr>
        <p:blipFill>
          <a:blip r:embed="rId2"/>
          <a:stretch>
            <a:fillRect/>
          </a:stretch>
        </p:blipFill>
        <p:spPr>
          <a:xfrm>
            <a:off x="5268158" y="283488"/>
            <a:ext cx="4094083" cy="2268260"/>
          </a:xfrm>
          <a:prstGeom prst="rect">
            <a:avLst/>
          </a:prstGeom>
        </p:spPr>
      </p:pic>
      <p:sp>
        <p:nvSpPr>
          <p:cNvPr id="4" name="Text 0"/>
          <p:cNvSpPr/>
          <p:nvPr/>
        </p:nvSpPr>
        <p:spPr>
          <a:xfrm>
            <a:off x="793790" y="4294465"/>
            <a:ext cx="7312819" cy="744260"/>
          </a:xfrm>
          <a:prstGeom prst="rect">
            <a:avLst/>
          </a:prstGeom>
          <a:noFill/>
          <a:ln/>
        </p:spPr>
        <p:txBody>
          <a:bodyPr wrap="none" lIns="0" tIns="0" rIns="0" bIns="0" rtlCol="0" anchor="t"/>
          <a:lstStyle/>
          <a:p>
            <a:pPr indent="0" marL="0">
              <a:lnSpc>
                <a:spcPts val="5850"/>
              </a:lnSpc>
              <a:buNone/>
            </a:pPr>
            <a:r>
              <a:rPr lang="en-US" sz="4650" b="1" dirty="0">
                <a:solidFill>
                  <a:srgbClr val="000000"/>
                </a:solidFill>
                <a:latin typeface="Petrona" pitchFamily="34" charset="0"/>
                <a:ea typeface="Petrona" pitchFamily="34" charset="-122"/>
                <a:cs typeface="Petrona" pitchFamily="34" charset="-120"/>
              </a:rPr>
              <a:t>Conclusion and Next Steps</a:t>
            </a:r>
            <a:endParaRPr lang="en-US" sz="4650" dirty="0"/>
          </a:p>
        </p:txBody>
      </p:sp>
      <p:sp>
        <p:nvSpPr>
          <p:cNvPr id="5" name="Shape 1"/>
          <p:cNvSpPr/>
          <p:nvPr/>
        </p:nvSpPr>
        <p:spPr>
          <a:xfrm>
            <a:off x="793790" y="5378887"/>
            <a:ext cx="13042821" cy="1391364"/>
          </a:xfrm>
          <a:prstGeom prst="roundRect">
            <a:avLst>
              <a:gd name="adj" fmla="val 6847"/>
            </a:avLst>
          </a:prstGeom>
          <a:noFill/>
          <a:ln w="7620">
            <a:solidFill>
              <a:srgbClr val="000000">
                <a:alpha val="8000"/>
              </a:srgbClr>
            </a:solidFill>
            <a:prstDash val="solid"/>
          </a:ln>
        </p:spPr>
      </p:sp>
      <p:sp>
        <p:nvSpPr>
          <p:cNvPr id="6" name="Shape 2"/>
          <p:cNvSpPr/>
          <p:nvPr/>
        </p:nvSpPr>
        <p:spPr>
          <a:xfrm>
            <a:off x="801410" y="5386507"/>
            <a:ext cx="13027581" cy="1376124"/>
          </a:xfrm>
          <a:prstGeom prst="rect">
            <a:avLst/>
          </a:prstGeom>
          <a:solidFill>
            <a:srgbClr val="FFFFFF">
              <a:alpha val="4000"/>
            </a:srgbClr>
          </a:solidFill>
          <a:ln/>
        </p:spPr>
      </p:sp>
      <p:sp>
        <p:nvSpPr>
          <p:cNvPr id="7" name="Text 3"/>
          <p:cNvSpPr/>
          <p:nvPr/>
        </p:nvSpPr>
        <p:spPr>
          <a:xfrm>
            <a:off x="1028224" y="5530215"/>
            <a:ext cx="6056352" cy="725805"/>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Effective data management is critical for driving business success in today's data-driven world.</a:t>
            </a:r>
            <a:endParaRPr lang="en-US" sz="1750" dirty="0"/>
          </a:p>
        </p:txBody>
      </p:sp>
      <p:sp>
        <p:nvSpPr>
          <p:cNvPr id="8" name="Text 4"/>
          <p:cNvSpPr/>
          <p:nvPr/>
        </p:nvSpPr>
        <p:spPr>
          <a:xfrm>
            <a:off x="7545824" y="5530215"/>
            <a:ext cx="6056352"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By embracing key principles, implementing sound strategies, and addressing challenges proactively, organizations can unlock the full potential of their data.</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2024-09-14T08:36:42Z</dcterms:created>
  <dcterms:modified xsi:type="dcterms:W3CDTF">2024-09-14T08:36:42Z</dcterms:modified>
</cp:coreProperties>
</file>